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55"/>
  </p:notesMasterIdLst>
  <p:sldIdLst>
    <p:sldId id="256" r:id="rId3"/>
    <p:sldId id="854" r:id="rId4"/>
    <p:sldId id="367" r:id="rId5"/>
    <p:sldId id="853" r:id="rId6"/>
    <p:sldId id="852" r:id="rId7"/>
    <p:sldId id="851" r:id="rId8"/>
    <p:sldId id="800" r:id="rId9"/>
    <p:sldId id="801" r:id="rId10"/>
    <p:sldId id="861" r:id="rId11"/>
    <p:sldId id="860" r:id="rId12"/>
    <p:sldId id="859" r:id="rId13"/>
    <p:sldId id="857" r:id="rId14"/>
    <p:sldId id="863" r:id="rId15"/>
    <p:sldId id="864" r:id="rId16"/>
    <p:sldId id="865" r:id="rId17"/>
    <p:sldId id="907" r:id="rId18"/>
    <p:sldId id="908" r:id="rId19"/>
    <p:sldId id="866" r:id="rId20"/>
    <p:sldId id="867" r:id="rId21"/>
    <p:sldId id="868" r:id="rId22"/>
    <p:sldId id="869" r:id="rId23"/>
    <p:sldId id="873" r:id="rId24"/>
    <p:sldId id="874" r:id="rId25"/>
    <p:sldId id="875" r:id="rId26"/>
    <p:sldId id="876" r:id="rId27"/>
    <p:sldId id="877" r:id="rId28"/>
    <p:sldId id="878" r:id="rId29"/>
    <p:sldId id="879" r:id="rId30"/>
    <p:sldId id="880" r:id="rId31"/>
    <p:sldId id="881" r:id="rId32"/>
    <p:sldId id="882" r:id="rId33"/>
    <p:sldId id="883" r:id="rId34"/>
    <p:sldId id="884" r:id="rId35"/>
    <p:sldId id="885" r:id="rId36"/>
    <p:sldId id="886" r:id="rId37"/>
    <p:sldId id="887" r:id="rId38"/>
    <p:sldId id="888" r:id="rId39"/>
    <p:sldId id="891" r:id="rId40"/>
    <p:sldId id="892" r:id="rId41"/>
    <p:sldId id="894" r:id="rId42"/>
    <p:sldId id="895" r:id="rId43"/>
    <p:sldId id="896" r:id="rId44"/>
    <p:sldId id="897" r:id="rId45"/>
    <p:sldId id="898" r:id="rId46"/>
    <p:sldId id="899" r:id="rId47"/>
    <p:sldId id="901" r:id="rId48"/>
    <p:sldId id="900" r:id="rId49"/>
    <p:sldId id="902" r:id="rId50"/>
    <p:sldId id="903" r:id="rId51"/>
    <p:sldId id="904" r:id="rId52"/>
    <p:sldId id="905" r:id="rId53"/>
    <p:sldId id="906" r:id="rId5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8.8.2025.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56050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8.8.2025.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290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8.8.2025.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66400" y="6416676"/>
            <a:ext cx="1016000" cy="365125"/>
          </a:xfrm>
        </p:spPr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692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8.8.2025.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8959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8.8.2025.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679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8.8.2025.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2419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8.8.2025.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5641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1" y="1524001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8.8.2025.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210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8.8.2025.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3303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8.8.2025.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6088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8.8.2025.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827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484B92E-89B4-41BE-BAF1-606E192389C3}" type="datetimeFigureOut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8.8.2025.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912DFC6-FEB4-42A1-8A47-6C2C413CBAED}" type="slidenum">
              <a:rPr lang="sr-Latn-CS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sr-Latn-CS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4374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G:\Pixi\OKRU&#381;ENJE\PROJEKAT%20OKRU&#381;ENJE\SPECIJALKE\WEB%20OKRU&#381;ENJE\Punkt%20video%201.mp4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G:\Pixi\OKRU&#381;ENJE\PROJEKAT%20OKRU&#381;ENJE\SPECIJALKE\WEB%20OKRU&#381;ENJE\Punkt%20video%202.mp4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562600"/>
            <a:ext cx="8382000" cy="6858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REOBLIKOVANJE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2300" y="152400"/>
            <a:ext cx="5867400" cy="486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1" y="118622"/>
            <a:ext cx="8915399" cy="6681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3B795-014A-21E7-7647-0ECA89B17311}"/>
              </a:ext>
            </a:extLst>
          </p:cNvPr>
          <p:cNvSpPr txBox="1">
            <a:spLocks/>
          </p:cNvSpPr>
          <p:nvPr/>
        </p:nvSpPr>
        <p:spPr>
          <a:xfrm>
            <a:off x="152400" y="76200"/>
            <a:ext cx="98404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Novi</a:t>
            </a:r>
          </a:p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00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602" y="170142"/>
            <a:ext cx="8779944" cy="658029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1" y="223430"/>
            <a:ext cx="8771106" cy="6581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D2C003-FE1B-25A6-DEAA-6CCAAEA94BD4}"/>
              </a:ext>
            </a:extLst>
          </p:cNvPr>
          <p:cNvSpPr txBox="1">
            <a:spLocks/>
          </p:cNvSpPr>
          <p:nvPr/>
        </p:nvSpPr>
        <p:spPr>
          <a:xfrm>
            <a:off x="152400" y="76200"/>
            <a:ext cx="98404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Novi</a:t>
            </a:r>
          </a:p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71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3021" y="311255"/>
            <a:ext cx="9742170" cy="647054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664E78-E5C2-505F-1669-FBC8CCC80E83}"/>
              </a:ext>
            </a:extLst>
          </p:cNvPr>
          <p:cNvSpPr txBox="1">
            <a:spLocks/>
          </p:cNvSpPr>
          <p:nvPr/>
        </p:nvSpPr>
        <p:spPr>
          <a:xfrm>
            <a:off x="152400" y="76200"/>
            <a:ext cx="98404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Novi</a:t>
            </a:r>
          </a:p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23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936" y="2286000"/>
            <a:ext cx="11590127" cy="321043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99928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Operativni plan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75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3449" y="110490"/>
            <a:ext cx="10089012" cy="667131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" y="76200"/>
            <a:ext cx="98404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Operativni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plan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11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0240" y="89154"/>
            <a:ext cx="8275320" cy="667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65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0267"/>
          <a:stretch/>
        </p:blipFill>
        <p:spPr>
          <a:xfrm>
            <a:off x="0" y="2057400"/>
            <a:ext cx="12076787" cy="387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99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733"/>
          <a:stretch/>
        </p:blipFill>
        <p:spPr>
          <a:xfrm>
            <a:off x="65339" y="720090"/>
            <a:ext cx="12061322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94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76200"/>
            <a:ext cx="9570720" cy="6690933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76200"/>
            <a:ext cx="98404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„Kruženje“ </a:t>
            </a:r>
          </a:p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Okruženja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74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330" y="762000"/>
            <a:ext cx="10972800" cy="54864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Portabl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dekor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38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9191" y="123463"/>
            <a:ext cx="9916609" cy="6611073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scenografija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26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6350" y="723900"/>
            <a:ext cx="10820400" cy="54102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E8B86E6-ACFE-02C5-5E4E-5769CF7DAE62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Portabl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dekor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08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710" y="838200"/>
            <a:ext cx="10972800" cy="5486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EC3F88-4DBF-01D0-D463-484BEA931308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Portabl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dekor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60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 dirty="0"/>
              <a:t>Web OKRUŽENJE</a:t>
            </a:r>
            <a:endParaRPr lang="sr-Latn-C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81554" y="4357694"/>
            <a:ext cx="2757324" cy="529768"/>
          </a:xfrm>
        </p:spPr>
        <p:txBody>
          <a:bodyPr>
            <a:normAutofit/>
          </a:bodyPr>
          <a:lstStyle/>
          <a:p>
            <a:r>
              <a:rPr lang="sr-Latn-CS" dirty="0">
                <a:latin typeface="+mj-lt"/>
              </a:rPr>
              <a:t>W</a:t>
            </a:r>
            <a:r>
              <a:rPr lang="sr-Latn-RS" dirty="0">
                <a:latin typeface="+mj-lt"/>
              </a:rPr>
              <a:t>eb OKRUŽENJE</a:t>
            </a:r>
            <a:endParaRPr lang="sr-Latn-CS" dirty="0"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8907" y="1371600"/>
            <a:ext cx="10402618" cy="2640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4242652"/>
      </p:ext>
    </p:extLst>
  </p:cSld>
  <p:clrMapOvr>
    <a:masterClrMapping/>
  </p:clrMapOvr>
  <p:transition spd="slow">
    <p:newsfla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solidFill>
                  <a:schemeClr val="tx1">
                    <a:lumMod val="85000"/>
                  </a:schemeClr>
                </a:solidFill>
              </a:rPr>
              <a:t>ŠTA</a:t>
            </a:r>
            <a:endParaRPr lang="sr-Latn-CS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CS" dirty="0">
                <a:latin typeface="+mj-lt"/>
              </a:rPr>
              <a:t>Vanredna-specijalna izdanja emisije OKRUŽENJE</a:t>
            </a:r>
          </a:p>
          <a:p>
            <a:pPr>
              <a:buNone/>
            </a:pPr>
            <a:endParaRPr lang="sr-Latn-RS" dirty="0"/>
          </a:p>
          <a:p>
            <a:pPr>
              <a:buNone/>
            </a:pPr>
            <a:r>
              <a:rPr lang="sr-Latn-RS" dirty="0"/>
              <a:t>		      </a:t>
            </a:r>
            <a:r>
              <a:rPr lang="sr-Latn-RS" sz="5400" dirty="0">
                <a:latin typeface="+mj-lt"/>
                <a:sym typeface="Wingdings"/>
              </a:rPr>
              <a:t>25 min </a:t>
            </a:r>
            <a:r>
              <a:rPr lang="sr-Latn-RS" sz="9600" dirty="0">
                <a:sym typeface="Wingdings"/>
              </a:rPr>
              <a:t></a:t>
            </a:r>
            <a:r>
              <a:rPr lang="sr-Latn-RS" sz="9600" dirty="0">
                <a:latin typeface="+mj-lt"/>
                <a:sym typeface="Wingdings"/>
              </a:rPr>
              <a:t> </a:t>
            </a:r>
            <a:r>
              <a:rPr lang="sr-Latn-RS" sz="5400" dirty="0">
                <a:latin typeface="+mj-lt"/>
                <a:sym typeface="Wingdings"/>
              </a:rPr>
              <a:t>55 min</a:t>
            </a:r>
            <a:endParaRPr lang="sr-Latn-RS" sz="9600" dirty="0">
              <a:sym typeface="Wingdings"/>
            </a:endParaRPr>
          </a:p>
          <a:p>
            <a:pPr>
              <a:buNone/>
            </a:pPr>
            <a:r>
              <a:rPr lang="sr-Latn-RS" sz="3600" dirty="0">
                <a:latin typeface="+mj-lt"/>
                <a:sym typeface="Wingdings"/>
              </a:rPr>
              <a:t>			</a:t>
            </a:r>
            <a:endParaRPr lang="sr-Latn-CS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957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solidFill>
                  <a:schemeClr val="tx1">
                    <a:lumMod val="85000"/>
                  </a:schemeClr>
                </a:solidFill>
              </a:rPr>
              <a:t>KADA</a:t>
            </a:r>
            <a:endParaRPr lang="sr-Latn-CS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Latn-CS" dirty="0">
                <a:latin typeface="+mj-lt"/>
              </a:rPr>
              <a:t>Posle emitovanja redovnog serijala </a:t>
            </a:r>
          </a:p>
          <a:p>
            <a:pPr>
              <a:buNone/>
            </a:pPr>
            <a:r>
              <a:rPr lang="sr-Latn-CS" dirty="0">
                <a:latin typeface="+mj-lt"/>
              </a:rPr>
              <a:t>(septembar-decembar) u periodu januar-maj</a:t>
            </a:r>
          </a:p>
          <a:p>
            <a:pPr>
              <a:buNone/>
            </a:pPr>
            <a:endParaRPr lang="sr-Latn-RS" dirty="0">
              <a:latin typeface="+mj-lt"/>
            </a:endParaRPr>
          </a:p>
          <a:p>
            <a:r>
              <a:rPr lang="sr-Latn-CS" dirty="0">
                <a:latin typeface="+mj-lt"/>
              </a:rPr>
              <a:t>Varijante emitovanja:</a:t>
            </a:r>
          </a:p>
          <a:p>
            <a:pPr lvl="0">
              <a:buNone/>
            </a:pPr>
            <a:r>
              <a:rPr lang="sr-Latn-CS" dirty="0">
                <a:latin typeface="+mj-lt"/>
              </a:rPr>
              <a:t>	 - 1 x nedeljno</a:t>
            </a:r>
          </a:p>
          <a:p>
            <a:pPr lvl="0">
              <a:buNone/>
            </a:pPr>
            <a:r>
              <a:rPr lang="sr-Latn-CS" dirty="0">
                <a:latin typeface="+mj-lt"/>
              </a:rPr>
              <a:t>	 - 1 x mesečno</a:t>
            </a:r>
          </a:p>
          <a:p>
            <a:pPr lvl="0">
              <a:buNone/>
            </a:pPr>
            <a:r>
              <a:rPr lang="sr-Latn-CS" dirty="0">
                <a:latin typeface="+mj-lt"/>
              </a:rPr>
              <a:t> 	- po potrebi (</a:t>
            </a:r>
            <a:r>
              <a:rPr lang="sr-Latn-CS" sz="2200" dirty="0">
                <a:latin typeface="+mj-lt"/>
              </a:rPr>
              <a:t>u skladu sa aktuelnim dešavanjima u regionu i EU</a:t>
            </a:r>
            <a:r>
              <a:rPr lang="sr-Latn-CS" dirty="0">
                <a:latin typeface="+mj-lt"/>
              </a:rPr>
              <a:t>)</a:t>
            </a:r>
          </a:p>
          <a:p>
            <a:pPr lvl="0">
              <a:buNone/>
            </a:pPr>
            <a:r>
              <a:rPr lang="sr-Latn-CS" dirty="0">
                <a:latin typeface="+mj-lt"/>
              </a:rPr>
              <a:t> 	- dodatno, tokom redovnog emitovanja serijala (</a:t>
            </a:r>
            <a:r>
              <a:rPr lang="sr-Latn-CS" sz="2200" dirty="0">
                <a:latin typeface="+mj-lt"/>
              </a:rPr>
              <a:t>umesto planirane    redovne emisije</a:t>
            </a:r>
            <a:r>
              <a:rPr lang="sr-Latn-CS" dirty="0">
                <a:latin typeface="+mj-lt"/>
              </a:rPr>
              <a:t>) u slučaju vanrednih situacija/tema </a:t>
            </a:r>
          </a:p>
          <a:p>
            <a:pPr lvl="0">
              <a:buNone/>
            </a:pPr>
            <a:r>
              <a:rPr lang="sr-Latn-CS" dirty="0">
                <a:latin typeface="+mj-lt"/>
              </a:rPr>
              <a:t>	</a:t>
            </a:r>
          </a:p>
          <a:p>
            <a:pPr>
              <a:buNone/>
            </a:pPr>
            <a:endParaRPr lang="sr-Latn-CS" dirty="0">
              <a:latin typeface="+mj-lt"/>
            </a:endParaRPr>
          </a:p>
          <a:p>
            <a:endParaRPr lang="sr-Latn-CS" dirty="0"/>
          </a:p>
        </p:txBody>
      </p:sp>
    </p:spTree>
    <p:extLst>
      <p:ext uri="{BB962C8B-B14F-4D97-AF65-F5344CB8AC3E}">
        <p14:creationId xmlns:p14="http://schemas.microsoft.com/office/powerpoint/2010/main" val="389041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solidFill>
                  <a:schemeClr val="tx1">
                    <a:lumMod val="85000"/>
                  </a:schemeClr>
                </a:solidFill>
              </a:rPr>
              <a:t>ZAŠTO</a:t>
            </a:r>
            <a:endParaRPr lang="sr-Latn-CS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CS" dirty="0">
                <a:latin typeface="+mj-lt"/>
              </a:rPr>
              <a:t>obezbeđujemo prisutnost serijala tokom cele TV sezone (septembar – maj)</a:t>
            </a:r>
          </a:p>
          <a:p>
            <a:pPr lvl="0"/>
            <a:endParaRPr lang="sr-Latn-RS" dirty="0">
              <a:latin typeface="+mj-lt"/>
            </a:endParaRPr>
          </a:p>
          <a:p>
            <a:pPr lvl="0"/>
            <a:endParaRPr lang="sr-Latn-RS" dirty="0">
              <a:latin typeface="+mj-lt"/>
            </a:endParaRPr>
          </a:p>
          <a:p>
            <a:pPr lvl="0"/>
            <a:r>
              <a:rPr lang="sr-Latn-CS" dirty="0">
                <a:latin typeface="+mj-lt"/>
              </a:rPr>
              <a:t>serijal dobija na aktuelnosti usled mogućnosti obrade najaktuelnijih tema</a:t>
            </a:r>
          </a:p>
          <a:p>
            <a:endParaRPr lang="sr-Latn-CS" dirty="0"/>
          </a:p>
        </p:txBody>
      </p:sp>
    </p:spTree>
    <p:extLst>
      <p:ext uri="{BB962C8B-B14F-4D97-AF65-F5344CB8AC3E}">
        <p14:creationId xmlns:p14="http://schemas.microsoft.com/office/powerpoint/2010/main" val="1444069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2596" y="2500306"/>
            <a:ext cx="8229600" cy="1143000"/>
          </a:xfrm>
        </p:spPr>
        <p:txBody>
          <a:bodyPr>
            <a:noAutofit/>
          </a:bodyPr>
          <a:lstStyle/>
          <a:p>
            <a:r>
              <a:rPr lang="sr-Latn-RS" sz="9600" dirty="0">
                <a:solidFill>
                  <a:schemeClr val="tx1">
                    <a:lumMod val="85000"/>
                  </a:schemeClr>
                </a:solidFill>
              </a:rPr>
              <a:t>KAKO</a:t>
            </a:r>
            <a:endParaRPr lang="sr-Latn-CS" sz="9600" dirty="0">
              <a:solidFill>
                <a:schemeClr val="tx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6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. mreža punktova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152400"/>
            <a:ext cx="8357066" cy="6586032"/>
          </a:xfrm>
        </p:spPr>
      </p:pic>
    </p:spTree>
    <p:extLst>
      <p:ext uri="{BB962C8B-B14F-4D97-AF65-F5344CB8AC3E}">
        <p14:creationId xmlns:p14="http://schemas.microsoft.com/office/powerpoint/2010/main" val="260149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KAKO 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1389" y="103437"/>
            <a:ext cx="4929222" cy="6651125"/>
          </a:xfrm>
        </p:spPr>
      </p:pic>
    </p:spTree>
    <p:extLst>
      <p:ext uri="{BB962C8B-B14F-4D97-AF65-F5344CB8AC3E}">
        <p14:creationId xmlns:p14="http://schemas.microsoft.com/office/powerpoint/2010/main" val="132122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kako 2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1281" y="158024"/>
            <a:ext cx="5009438" cy="6541952"/>
          </a:xfrm>
        </p:spPr>
      </p:pic>
    </p:spTree>
    <p:extLst>
      <p:ext uri="{BB962C8B-B14F-4D97-AF65-F5344CB8AC3E}">
        <p14:creationId xmlns:p14="http://schemas.microsoft.com/office/powerpoint/2010/main" val="261826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502" y="177800"/>
            <a:ext cx="9753600" cy="6502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913BC8-4C30-A674-46E0-EE13B8932EAD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scenografija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4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kako 3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9348" y="321447"/>
            <a:ext cx="7373303" cy="6215106"/>
          </a:xfrm>
        </p:spPr>
      </p:pic>
    </p:spTree>
    <p:extLst>
      <p:ext uri="{BB962C8B-B14F-4D97-AF65-F5344CB8AC3E}">
        <p14:creationId xmlns:p14="http://schemas.microsoft.com/office/powerpoint/2010/main" val="398035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kako 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98339" y="457200"/>
            <a:ext cx="7595321" cy="6126828"/>
          </a:xfrm>
        </p:spPr>
      </p:pic>
    </p:spTree>
    <p:extLst>
      <p:ext uri="{BB962C8B-B14F-4D97-AF65-F5344CB8AC3E}">
        <p14:creationId xmlns:p14="http://schemas.microsoft.com/office/powerpoint/2010/main" val="327108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2852"/>
            <a:ext cx="10972800" cy="695348"/>
          </a:xfrm>
        </p:spPr>
        <p:txBody>
          <a:bodyPr>
            <a:normAutofit fontScale="90000"/>
          </a:bodyPr>
          <a:lstStyle/>
          <a:p>
            <a:r>
              <a:rPr lang="sr-Latn-RS" dirty="0"/>
              <a:t>SA ČIM</a:t>
            </a:r>
            <a:endParaRPr lang="sr-Latn-CS" dirty="0"/>
          </a:p>
        </p:txBody>
      </p:sp>
      <p:pic>
        <p:nvPicPr>
          <p:cNvPr id="6" name="Content Placeholder 5" descr="sa čim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7041" y="801680"/>
            <a:ext cx="7117918" cy="5913468"/>
          </a:xfrm>
        </p:spPr>
      </p:pic>
    </p:spTree>
    <p:extLst>
      <p:ext uri="{BB962C8B-B14F-4D97-AF65-F5344CB8AC3E}">
        <p14:creationId xmlns:p14="http://schemas.microsoft.com/office/powerpoint/2010/main" val="291228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8667" y="152400"/>
            <a:ext cx="10972800" cy="685800"/>
          </a:xfrm>
        </p:spPr>
        <p:txBody>
          <a:bodyPr>
            <a:normAutofit fontScale="90000"/>
          </a:bodyPr>
          <a:lstStyle/>
          <a:p>
            <a:r>
              <a:rPr lang="sr-Latn-RS" dirty="0"/>
              <a:t>SA KIM</a:t>
            </a:r>
            <a:endParaRPr lang="sr-Latn-CS" dirty="0"/>
          </a:p>
        </p:txBody>
      </p:sp>
      <p:pic>
        <p:nvPicPr>
          <p:cNvPr id="6" name="Content Placeholder 5" descr="sa kim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82377" y="837266"/>
            <a:ext cx="9027246" cy="5868334"/>
          </a:xfrm>
        </p:spPr>
      </p:pic>
    </p:spTree>
    <p:extLst>
      <p:ext uri="{BB962C8B-B14F-4D97-AF65-F5344CB8AC3E}">
        <p14:creationId xmlns:p14="http://schemas.microsoft.com/office/powerpoint/2010/main" val="167545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10972800" cy="685800"/>
          </a:xfrm>
        </p:spPr>
        <p:txBody>
          <a:bodyPr>
            <a:normAutofit fontScale="90000"/>
          </a:bodyPr>
          <a:lstStyle/>
          <a:p>
            <a:r>
              <a:rPr lang="sr-Latn-RS" dirty="0"/>
              <a:t>GDE</a:t>
            </a:r>
            <a:endParaRPr lang="sr-Latn-CS" dirty="0"/>
          </a:p>
        </p:txBody>
      </p:sp>
      <p:pic>
        <p:nvPicPr>
          <p:cNvPr id="4" name="Content Placeholder 3" descr="gd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0289" y="733218"/>
            <a:ext cx="8391422" cy="6048582"/>
          </a:xfrm>
        </p:spPr>
      </p:pic>
    </p:spTree>
    <p:extLst>
      <p:ext uri="{BB962C8B-B14F-4D97-AF65-F5344CB8AC3E}">
        <p14:creationId xmlns:p14="http://schemas.microsoft.com/office/powerpoint/2010/main" val="76879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eh proces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7891" y="152400"/>
            <a:ext cx="8916218" cy="6553200"/>
          </a:xfrm>
        </p:spPr>
      </p:pic>
    </p:spTree>
    <p:extLst>
      <p:ext uri="{BB962C8B-B14F-4D97-AF65-F5344CB8AC3E}">
        <p14:creationId xmlns:p14="http://schemas.microsoft.com/office/powerpoint/2010/main" val="115752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unkt video 1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47614" y="381000"/>
            <a:ext cx="11096772" cy="6241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49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unkt video 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74133" y="381000"/>
            <a:ext cx="11243734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83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misija ekran 3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809" y="287330"/>
            <a:ext cx="11170381" cy="6283339"/>
          </a:xfrm>
        </p:spPr>
      </p:pic>
    </p:spTree>
    <p:extLst>
      <p:ext uri="{BB962C8B-B14F-4D97-AF65-F5344CB8AC3E}">
        <p14:creationId xmlns:p14="http://schemas.microsoft.com/office/powerpoint/2010/main" val="163416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misija ekran 4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170" y="189096"/>
            <a:ext cx="11519660" cy="6479808"/>
          </a:xfrm>
        </p:spPr>
      </p:pic>
    </p:spTree>
    <p:extLst>
      <p:ext uri="{BB962C8B-B14F-4D97-AF65-F5344CB8AC3E}">
        <p14:creationId xmlns:p14="http://schemas.microsoft.com/office/powerpoint/2010/main" val="380346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3510" y="180455"/>
            <a:ext cx="9902018" cy="66013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4B916D-7A7E-89C7-8CB0-0F09768A004F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scenografija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34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misija ekran 6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631" y="127480"/>
            <a:ext cx="11738737" cy="6603039"/>
          </a:xfrm>
        </p:spPr>
      </p:pic>
    </p:spTree>
    <p:extLst>
      <p:ext uri="{BB962C8B-B14F-4D97-AF65-F5344CB8AC3E}">
        <p14:creationId xmlns:p14="http://schemas.microsoft.com/office/powerpoint/2010/main" val="29890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misija ekran 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210" y="158743"/>
            <a:ext cx="11627580" cy="6540514"/>
          </a:xfrm>
        </p:spPr>
      </p:pic>
    </p:spTree>
    <p:extLst>
      <p:ext uri="{BB962C8B-B14F-4D97-AF65-F5344CB8AC3E}">
        <p14:creationId xmlns:p14="http://schemas.microsoft.com/office/powerpoint/2010/main" val="38420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10972800" cy="685800"/>
          </a:xfrm>
        </p:spPr>
        <p:txBody>
          <a:bodyPr>
            <a:normAutofit fontScale="90000"/>
          </a:bodyPr>
          <a:lstStyle/>
          <a:p>
            <a:r>
              <a:rPr lang="sr-Latn-RS" dirty="0">
                <a:solidFill>
                  <a:schemeClr val="tx1"/>
                </a:solidFill>
              </a:rPr>
              <a:t>PREDUSLOVI EMITERA</a:t>
            </a:r>
            <a:endParaRPr lang="sr-Latn-CS" dirty="0"/>
          </a:p>
        </p:txBody>
      </p:sp>
      <p:pic>
        <p:nvPicPr>
          <p:cNvPr id="6" name="Content Placeholder 5" descr="preduslovi 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699" y="792498"/>
            <a:ext cx="10582602" cy="5989302"/>
          </a:xfrm>
        </p:spPr>
      </p:pic>
    </p:spTree>
    <p:extLst>
      <p:ext uri="{BB962C8B-B14F-4D97-AF65-F5344CB8AC3E}">
        <p14:creationId xmlns:p14="http://schemas.microsoft.com/office/powerpoint/2010/main" val="213368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10972800" cy="609600"/>
          </a:xfrm>
        </p:spPr>
        <p:txBody>
          <a:bodyPr>
            <a:normAutofit fontScale="90000"/>
          </a:bodyPr>
          <a:lstStyle/>
          <a:p>
            <a:r>
              <a:rPr lang="sr-Latn-RS" dirty="0">
                <a:solidFill>
                  <a:schemeClr val="tx1"/>
                </a:solidFill>
              </a:rPr>
              <a:t>PREDUSLOVI PRODUKCIJE</a:t>
            </a:r>
            <a:endParaRPr lang="sr-Latn-CS" dirty="0">
              <a:solidFill>
                <a:schemeClr val="tx1"/>
              </a:solidFill>
            </a:endParaRPr>
          </a:p>
        </p:txBody>
      </p:sp>
      <p:pic>
        <p:nvPicPr>
          <p:cNvPr id="6" name="Content Placeholder 5" descr="preduslovi 2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488" y="759205"/>
            <a:ext cx="9877023" cy="6060695"/>
          </a:xfrm>
        </p:spPr>
      </p:pic>
    </p:spTree>
    <p:extLst>
      <p:ext uri="{BB962C8B-B14F-4D97-AF65-F5344CB8AC3E}">
        <p14:creationId xmlns:p14="http://schemas.microsoft.com/office/powerpoint/2010/main" val="98664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 dirty="0"/>
              <a:t>Web OKRUŽENJE</a:t>
            </a:r>
            <a:endParaRPr lang="sr-Latn-C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81554" y="4357694"/>
            <a:ext cx="2757324" cy="529768"/>
          </a:xfrm>
        </p:spPr>
        <p:txBody>
          <a:bodyPr>
            <a:normAutofit/>
          </a:bodyPr>
          <a:lstStyle/>
          <a:p>
            <a:r>
              <a:rPr lang="sr-Latn-CS" dirty="0">
                <a:latin typeface="+mj-lt"/>
              </a:rPr>
              <a:t>W</a:t>
            </a:r>
            <a:r>
              <a:rPr lang="sr-Latn-RS" dirty="0">
                <a:latin typeface="+mj-lt"/>
              </a:rPr>
              <a:t>eb OKRUŽENJE</a:t>
            </a:r>
            <a:endParaRPr lang="sr-Latn-CS" dirty="0"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472" y="1928802"/>
            <a:ext cx="8072494" cy="204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9084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Izvan studija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- Beograd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0" y="152400"/>
            <a:ext cx="9371013" cy="6631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595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1" y="85725"/>
            <a:ext cx="9353550" cy="6619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D20DC13-389D-1DC3-BE57-54352F59B426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Izvan studija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- Beograd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76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152400"/>
            <a:ext cx="9363075" cy="662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1D38D8-7850-8948-257A-6B47E0A8C297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Izvan studija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- Beograd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59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0" y="76200"/>
            <a:ext cx="9477375" cy="6706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B0F6B3-37B5-ADBB-75B2-287A773E1E78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Izvan studija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- Beograd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62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4273" y="171292"/>
            <a:ext cx="9341527" cy="6610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9B5760-20C2-2BC4-749C-515C3285E3AD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Izvan studija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- Beograd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97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152399"/>
            <a:ext cx="7363968" cy="66205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909003-49F4-455B-460A-597DBCDC4F6F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scenografija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21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7000" y="133350"/>
            <a:ext cx="9420225" cy="6666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0B8F2E-FE4C-8DD3-4982-63CD1EDCFAAA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Izvan studija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- Beograd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61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208713"/>
            <a:ext cx="9363075" cy="6625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Gostovanje 1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28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364995"/>
            <a:ext cx="9067800" cy="641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52400" y="76200"/>
            <a:ext cx="98404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Gostovanje 2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79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1200" y="115203"/>
            <a:ext cx="5854430" cy="662759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1E82988-56C7-5B48-9A33-56C0C977A7C6}"/>
              </a:ext>
            </a:extLst>
          </p:cNvPr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Nova</a:t>
            </a:r>
          </a:p>
          <a:p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scenografija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36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76200" y="76200"/>
            <a:ext cx="99166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Novi logo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50" y="1617952"/>
            <a:ext cx="11163300" cy="5147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3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52400" y="76200"/>
            <a:ext cx="98404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Novi</a:t>
            </a:r>
          </a:p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63" t="12299" r="22327" b="4885"/>
          <a:stretch/>
        </p:blipFill>
        <p:spPr>
          <a:xfrm rot="16200000">
            <a:off x="3436751" y="-2049649"/>
            <a:ext cx="6400799" cy="1095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03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664723"/>
            <a:ext cx="10834777" cy="6096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DED963E-E74C-ACC1-534C-CF7DD76B3326}"/>
              </a:ext>
            </a:extLst>
          </p:cNvPr>
          <p:cNvSpPr txBox="1">
            <a:spLocks/>
          </p:cNvSpPr>
          <p:nvPr/>
        </p:nvSpPr>
        <p:spPr>
          <a:xfrm>
            <a:off x="152400" y="76200"/>
            <a:ext cx="9840409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Novi</a:t>
            </a:r>
          </a:p>
          <a:p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studio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38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pe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5869</TotalTime>
  <Words>189</Words>
  <Application>Microsoft Office PowerPoint</Application>
  <PresentationFormat>Widescreen</PresentationFormat>
  <Paragraphs>470</Paragraphs>
  <Slides>52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52</vt:i4>
      </vt:variant>
    </vt:vector>
  </HeadingPairs>
  <TitlesOfParts>
    <vt:vector size="61" baseType="lpstr">
      <vt:lpstr>Arial</vt:lpstr>
      <vt:lpstr>Calibri</vt:lpstr>
      <vt:lpstr>Cambria</vt:lpstr>
      <vt:lpstr>Corbel</vt:lpstr>
      <vt:lpstr>Wingdings</vt:lpstr>
      <vt:lpstr>Wingdings 2</vt:lpstr>
      <vt:lpstr>Wingdings 3</vt:lpstr>
      <vt:lpstr>Module</vt:lpstr>
      <vt:lpstr>Apex</vt:lpstr>
      <vt:lpstr> REOBLIKOVANJE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Web OKRUŽENJE</vt:lpstr>
      <vt:lpstr>ŠTA</vt:lpstr>
      <vt:lpstr>KADA</vt:lpstr>
      <vt:lpstr>ZAŠTO</vt:lpstr>
      <vt:lpstr>KAKO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 ČIM</vt:lpstr>
      <vt:lpstr>SA KIM</vt:lpstr>
      <vt:lpstr>GDE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PREDUSLOVI EMITERA</vt:lpstr>
      <vt:lpstr>PREDUSLOVI PRODUKCIJE</vt:lpstr>
      <vt:lpstr>Web OKRUŽENJE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1659</cp:revision>
  <dcterms:created xsi:type="dcterms:W3CDTF">2006-08-16T00:00:00Z</dcterms:created>
  <dcterms:modified xsi:type="dcterms:W3CDTF">2025-08-08T15:59:01Z</dcterms:modified>
</cp:coreProperties>
</file>